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43891200" cy="32918400"/>
  <p:notesSz cx="7004050" cy="9290050"/>
  <p:defaultTextStyle>
    <a:defPPr>
      <a:defRPr lang="en-US"/>
    </a:defPPr>
    <a:lvl1pPr marL="0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1pPr>
    <a:lvl2pPr marL="1645640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2pPr>
    <a:lvl3pPr marL="3291279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3pPr>
    <a:lvl4pPr marL="4936919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4pPr>
    <a:lvl5pPr marL="6582559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5pPr>
    <a:lvl6pPr marL="8228198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6pPr>
    <a:lvl7pPr marL="9873837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7pPr>
    <a:lvl8pPr marL="11519478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8pPr>
    <a:lvl9pPr marL="13165118" algn="l" defTabSz="3291279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60" autoAdjust="0"/>
    <p:restoredTop sz="94676" autoAdjust="0"/>
  </p:normalViewPr>
  <p:slideViewPr>
    <p:cSldViewPr>
      <p:cViewPr varScale="1">
        <p:scale>
          <a:sx n="24" d="100"/>
          <a:sy n="24" d="100"/>
        </p:scale>
        <p:origin x="2034" y="24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3159680" y="0"/>
            <a:ext cx="731520" cy="32918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731520" cy="32918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28803600"/>
            <a:ext cx="43891200" cy="411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dirty="0"/>
          </a:p>
        </p:txBody>
      </p:sp>
      <p:sp>
        <p:nvSpPr>
          <p:cNvPr id="11" name="Instructions"/>
          <p:cNvSpPr/>
          <p:nvPr userDrawn="1"/>
        </p:nvSpPr>
        <p:spPr>
          <a:xfrm>
            <a:off x="-10515600" y="0"/>
            <a:ext cx="960120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421" tIns="171421" rIns="171421" bIns="171421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72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72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36” high by 48” wide. It can be used to print a Tri-Fold poster with 12” wings.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72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72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 this </a:t>
            </a:r>
            <a:r>
              <a:rPr lang="en-US"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49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49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72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72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72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4900" b="1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4900" b="1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49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1800"/>
              </a:spcAft>
            </a:pPr>
            <a:r>
              <a:rPr lang="en-US" sz="4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1800"/>
              </a:spcAft>
            </a:pPr>
            <a:br>
              <a:rPr lang="en-US" sz="36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36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805600" y="0"/>
            <a:ext cx="9601200" cy="32918400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72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72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72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7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49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49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49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49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49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49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49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endParaRPr lang="en-US" sz="49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49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72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49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49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49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49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1800"/>
                </a:spcAft>
              </a:pPr>
              <a:r>
                <a:rPr lang="en-US" sz="49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PowerPoint®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49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49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  <a:br>
                <a:rPr lang="en-US" sz="49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49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br>
                <a:rPr lang="en-US" sz="36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36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9260274"/>
              <a:ext cx="11904515" cy="1024692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7033287" y="-1257300"/>
            <a:ext cx="29923713" cy="35653980"/>
            <a:chOff x="7033287" y="-1257300"/>
            <a:chExt cx="29923713" cy="35653980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7033287" y="-1247269"/>
              <a:ext cx="36347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F7F7F"/>
                  </a:solidFill>
                </a:rPr>
                <a:t>Folds here</a:t>
              </a:r>
            </a:p>
          </p:txBody>
        </p:sp>
        <p:cxnSp>
          <p:nvCxnSpPr>
            <p:cNvPr id="4" name="Straight Arrow Connector 3"/>
            <p:cNvCxnSpPr/>
            <p:nvPr userDrawn="1"/>
          </p:nvCxnSpPr>
          <p:spPr>
            <a:xfrm>
              <a:off x="10972800" y="-1257300"/>
              <a:ext cx="0" cy="1097280"/>
            </a:xfrm>
            <a:prstGeom prst="straightConnector1">
              <a:avLst/>
            </a:prstGeom>
            <a:ln w="635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 userDrawn="1"/>
          </p:nvSpPr>
          <p:spPr>
            <a:xfrm>
              <a:off x="33322287" y="-1247269"/>
              <a:ext cx="36347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F7F7F"/>
                  </a:solidFill>
                </a:rPr>
                <a:t>Folds here</a:t>
              </a:r>
            </a:p>
          </p:txBody>
        </p:sp>
        <p:cxnSp>
          <p:nvCxnSpPr>
            <p:cNvPr id="20" name="Straight Arrow Connector 19"/>
            <p:cNvCxnSpPr/>
            <p:nvPr userDrawn="1"/>
          </p:nvCxnSpPr>
          <p:spPr>
            <a:xfrm>
              <a:off x="32918400" y="-1257300"/>
              <a:ext cx="0" cy="1097280"/>
            </a:xfrm>
            <a:prstGeom prst="straightConnector1">
              <a:avLst/>
            </a:prstGeom>
            <a:ln w="635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 userDrawn="1"/>
          </p:nvSpPr>
          <p:spPr>
            <a:xfrm>
              <a:off x="7033287" y="33309431"/>
              <a:ext cx="36347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F7F7F"/>
                  </a:solidFill>
                </a:rPr>
                <a:t>Folds here</a:t>
              </a:r>
            </a:p>
          </p:txBody>
        </p:sp>
        <p:cxnSp>
          <p:nvCxnSpPr>
            <p:cNvPr id="22" name="Straight Arrow Connector 21"/>
            <p:cNvCxnSpPr/>
            <p:nvPr userDrawn="1"/>
          </p:nvCxnSpPr>
          <p:spPr>
            <a:xfrm>
              <a:off x="10972800" y="33299400"/>
              <a:ext cx="0" cy="1097280"/>
            </a:xfrm>
            <a:prstGeom prst="straightConnector1">
              <a:avLst/>
            </a:prstGeom>
            <a:ln w="63500">
              <a:solidFill>
                <a:srgbClr val="7F7F7F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 userDrawn="1"/>
          </p:nvSpPr>
          <p:spPr>
            <a:xfrm>
              <a:off x="33322287" y="33309431"/>
              <a:ext cx="36347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F7F7F"/>
                  </a:solidFill>
                </a:rPr>
                <a:t>Folds here</a:t>
              </a:r>
            </a:p>
          </p:txBody>
        </p:sp>
        <p:cxnSp>
          <p:nvCxnSpPr>
            <p:cNvPr id="24" name="Straight Arrow Connector 23"/>
            <p:cNvCxnSpPr/>
            <p:nvPr userDrawn="1"/>
          </p:nvCxnSpPr>
          <p:spPr>
            <a:xfrm>
              <a:off x="32918400" y="33299400"/>
              <a:ext cx="0" cy="1097280"/>
            </a:xfrm>
            <a:prstGeom prst="straightConnector1">
              <a:avLst/>
            </a:prstGeom>
            <a:ln w="63500">
              <a:solidFill>
                <a:srgbClr val="7F7F7F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0" y="32613600"/>
            <a:ext cx="5297435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4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6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329128" tIns="164564" rIns="329128" bIns="164564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3"/>
          </a:xfrm>
          <a:prstGeom prst="rect">
            <a:avLst/>
          </a:prstGeom>
        </p:spPr>
        <p:txBody>
          <a:bodyPr vert="horz" lIns="329128" tIns="164564" rIns="329128" bIns="16456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329128" tIns="164564" rIns="329128" bIns="164564" rtlCol="0" anchor="ctr"/>
          <a:lstStyle>
            <a:lvl1pPr algn="l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329128" tIns="164564" rIns="329128" bIns="164564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329128" tIns="164564" rIns="329128" bIns="164564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3291279" rtl="0" eaLnBrk="1" latinLnBrk="0" hangingPunct="1"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2" indent="-342842" algn="l" defTabSz="329127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83" indent="-342842" algn="l" defTabSz="3291279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525" indent="-342842" algn="l" defTabSz="329127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6" indent="-342842" algn="l" defTabSz="3291279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209" indent="-342842" algn="l" defTabSz="3291279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9051018" indent="-822820" algn="l" defTabSz="3291279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6658" indent="-822820" algn="l" defTabSz="3291279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342297" indent="-822820" algn="l" defTabSz="3291279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3987936" indent="-822820" algn="l" defTabSz="3291279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645640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291279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936919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582559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228198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873837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519478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3165118" algn="l" defTabSz="3291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4.wmf"/><Relationship Id="rId4" Type="http://schemas.openxmlformats.org/officeDocument/2006/relationships/image" Target="../media/image6.png"/><Relationship Id="rId9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ealengine.com/marketplace/runtime-mesh-component" TargetMode="External"/><Relationship Id="rId2" Type="http://schemas.openxmlformats.org/officeDocument/2006/relationships/hyperlink" Target="https://www.unrealengine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thebookofshaders.com/11/" TargetMode="External"/><Relationship Id="rId4" Type="http://schemas.openxmlformats.org/officeDocument/2006/relationships/hyperlink" Target="https://www.unrealengine.com/marketplace/interactive-open-world-folia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10972800" y="0"/>
            <a:ext cx="21945600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37" tIns="91440" rIns="137137" bIns="91440" anchor="ctr" anchorCtr="0">
            <a:norm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Procedural Terrain Generation UE4</a:t>
            </a: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10972800" y="2377440"/>
            <a:ext cx="219456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37" tIns="91440" rIns="137137" bIns="91440" anchor="ctr" anchorCtr="0">
            <a:norm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Oriol</a:t>
            </a: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 Marc </a:t>
            </a:r>
            <a:r>
              <a:rPr lang="en-US" sz="4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Clariana</a:t>
            </a: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Justes</a:t>
            </a:r>
            <a:endParaRPr lang="en-US" sz="4000" baseline="300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  <a:p>
            <a:pPr algn="ctr" eaLnBrk="1" hangingPunct="1"/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Teesside University, Computer Games Programming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63038" y="30038039"/>
            <a:ext cx="41148001" cy="2223674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rmAutofit fontScale="92500" lnSpcReduction="20000"/>
          </a:bodyPr>
          <a:lstStyle/>
          <a:p>
            <a:pPr algn="ctr"/>
            <a:r>
              <a:rPr lang="en-US" sz="3200" dirty="0" err="1"/>
              <a:t>Oriol</a:t>
            </a:r>
            <a:r>
              <a:rPr lang="en-US" sz="3200" dirty="0"/>
              <a:t> Marc </a:t>
            </a:r>
            <a:r>
              <a:rPr lang="en-US" sz="3200" dirty="0" err="1"/>
              <a:t>Clariana</a:t>
            </a:r>
            <a:r>
              <a:rPr lang="en-US" sz="3200" dirty="0"/>
              <a:t> </a:t>
            </a:r>
            <a:r>
              <a:rPr lang="en-US" sz="3200" dirty="0" err="1"/>
              <a:t>Justes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Email: oriolcj@gmail.com</a:t>
            </a:r>
          </a:p>
          <a:p>
            <a:pPr algn="ctr"/>
            <a:r>
              <a:rPr lang="en-US" sz="3200" dirty="0"/>
              <a:t>Website: https://oriolclariana.com</a:t>
            </a:r>
          </a:p>
          <a:p>
            <a:pPr algn="ctr"/>
            <a:r>
              <a:rPr lang="en-US" sz="3200" dirty="0"/>
              <a:t>Phone: +34 689384449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3039" y="29146502"/>
            <a:ext cx="41147999" cy="936418"/>
          </a:xfrm>
          <a:prstGeom prst="rect">
            <a:avLst/>
          </a:prstGeom>
          <a:noFill/>
        </p:spPr>
        <p:txBody>
          <a:bodyPr wrap="none" lIns="68568" tIns="34284" rIns="68568" bIns="34284" rtlCol="0">
            <a:noAutofit/>
          </a:bodyPr>
          <a:lstStyle/>
          <a:p>
            <a:pPr algn="ctr"/>
            <a:r>
              <a:rPr lang="en-US" sz="4400" b="1" dirty="0"/>
              <a:t>Contact Information</a:t>
            </a:r>
          </a:p>
        </p:txBody>
      </p:sp>
      <p:sp>
        <p:nvSpPr>
          <p:cNvPr id="10" name="Text Box 189"/>
          <p:cNvSpPr txBox="1">
            <a:spLocks noChangeArrowheads="1"/>
          </p:cNvSpPr>
          <p:nvPr/>
        </p:nvSpPr>
        <p:spPr bwMode="auto">
          <a:xfrm>
            <a:off x="1280160" y="5725193"/>
            <a:ext cx="10631738" cy="526293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37137" tIns="137137" rIns="137137" bIns="137137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GB" sz="3600" dirty="0">
                <a:latin typeface="+mn-lt"/>
              </a:rPr>
              <a:t>The purpose of this project is to create a Procedural Terrain Generator with the focus on a tool or plugin for UE4.</a:t>
            </a:r>
          </a:p>
          <a:p>
            <a:pPr algn="just"/>
            <a:r>
              <a:rPr lang="en-GB" sz="3600" dirty="0">
                <a:latin typeface="+mn-lt"/>
              </a:rPr>
              <a:t>The study will involve research into the implementation and organisation of algorithms for a procedural terrain with high level of customization.</a:t>
            </a:r>
          </a:p>
          <a:p>
            <a:pPr algn="just"/>
            <a:r>
              <a:rPr lang="en-GB" sz="3600" dirty="0">
                <a:latin typeface="+mn-lt"/>
              </a:rPr>
              <a:t>I intend to also create Biomes generated procedurally that should be scalable and flexible and to customize assets and textures for each biome.</a:t>
            </a:r>
            <a:endParaRPr lang="en-US" sz="3600" dirty="0">
              <a:latin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80160" y="4800599"/>
            <a:ext cx="10631738" cy="88319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</a:t>
            </a:r>
          </a:p>
        </p:txBody>
      </p:sp>
      <p:sp>
        <p:nvSpPr>
          <p:cNvPr id="15" name="Text Box 194"/>
          <p:cNvSpPr txBox="1">
            <a:spLocks noChangeArrowheads="1"/>
          </p:cNvSpPr>
          <p:nvPr/>
        </p:nvSpPr>
        <p:spPr bwMode="auto">
          <a:xfrm>
            <a:off x="13106400" y="20434853"/>
            <a:ext cx="29527834" cy="759715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37" tIns="137137" rIns="137137" bIns="137137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3200" dirty="0">
              <a:latin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80159" y="11640387"/>
            <a:ext cx="10631739" cy="94868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Aims and Objectives</a:t>
            </a:r>
          </a:p>
        </p:txBody>
      </p:sp>
      <p:sp>
        <p:nvSpPr>
          <p:cNvPr id="13" name="Text Box 192"/>
          <p:cNvSpPr txBox="1">
            <a:spLocks noChangeArrowheads="1"/>
          </p:cNvSpPr>
          <p:nvPr/>
        </p:nvSpPr>
        <p:spPr bwMode="auto">
          <a:xfrm>
            <a:off x="13106399" y="5486400"/>
            <a:ext cx="29504637" cy="733894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37" tIns="137137" rIns="137137" bIns="137137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3200" dirty="0">
              <a:latin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3106400" y="4800599"/>
            <a:ext cx="29504636" cy="68580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Project Progress</a:t>
            </a:r>
          </a:p>
        </p:txBody>
      </p:sp>
      <p:sp>
        <p:nvSpPr>
          <p:cNvPr id="12" name="Text Box 191"/>
          <p:cNvSpPr txBox="1">
            <a:spLocks noChangeArrowheads="1"/>
          </p:cNvSpPr>
          <p:nvPr/>
        </p:nvSpPr>
        <p:spPr bwMode="auto">
          <a:xfrm>
            <a:off x="13122965" y="14459306"/>
            <a:ext cx="14307473" cy="46473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37137" tIns="137137" rIns="137137" bIns="137137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 eaLnBrk="1" hangingPunct="1">
              <a:buFontTx/>
              <a:buChar char="-"/>
            </a:pPr>
            <a:r>
              <a:rPr lang="en-US" sz="3600" dirty="0">
                <a:latin typeface="Calibri" pitchFamily="34" charset="0"/>
              </a:rPr>
              <a:t>Separate the pre-bake option and the runtime option.</a:t>
            </a:r>
          </a:p>
          <a:p>
            <a:pPr marL="457200" indent="-457200" algn="just" eaLnBrk="1" hangingPunct="1">
              <a:buFontTx/>
              <a:buChar char="-"/>
            </a:pPr>
            <a:r>
              <a:rPr lang="en-US" sz="3600" dirty="0">
                <a:latin typeface="Calibri" pitchFamily="34" charset="0"/>
              </a:rPr>
              <a:t>Develop the LOD optimization with the distance.</a:t>
            </a:r>
          </a:p>
          <a:p>
            <a:pPr marL="457200" indent="-457200" algn="just" eaLnBrk="1" hangingPunct="1">
              <a:buFontTx/>
              <a:buChar char="-"/>
            </a:pPr>
            <a:r>
              <a:rPr lang="en-US" sz="3600" dirty="0">
                <a:latin typeface="Calibri" pitchFamily="34" charset="0"/>
              </a:rPr>
              <a:t>In the runtime option add the infinite terrain.</a:t>
            </a:r>
          </a:p>
          <a:p>
            <a:pPr marL="457200" indent="-457200" algn="just" eaLnBrk="1" hangingPunct="1">
              <a:buFontTx/>
              <a:buChar char="-"/>
            </a:pPr>
            <a:r>
              <a:rPr lang="en-US" sz="3600" dirty="0">
                <a:latin typeface="Calibri" pitchFamily="34" charset="0"/>
              </a:rPr>
              <a:t>In pre-bake option add customizable terrains like Islands.</a:t>
            </a:r>
          </a:p>
          <a:p>
            <a:pPr marL="457200" indent="-457200" algn="just" eaLnBrk="1" hangingPunct="1">
              <a:buFontTx/>
              <a:buChar char="-"/>
            </a:pPr>
            <a:r>
              <a:rPr lang="en-US" sz="3600" dirty="0">
                <a:latin typeface="Calibri" pitchFamily="34" charset="0"/>
              </a:rPr>
              <a:t>Add more algorithms.</a:t>
            </a:r>
          </a:p>
          <a:p>
            <a:pPr marL="457200" indent="-457200" algn="just" eaLnBrk="1" hangingPunct="1">
              <a:buFontTx/>
              <a:buChar char="-"/>
            </a:pPr>
            <a:r>
              <a:rPr lang="en-US" sz="3600" dirty="0">
                <a:latin typeface="Calibri" pitchFamily="34" charset="0"/>
              </a:rPr>
              <a:t>Create the system to distribute assets around the terrain.</a:t>
            </a:r>
          </a:p>
          <a:p>
            <a:pPr marL="457200" indent="-457200" algn="just" eaLnBrk="1" hangingPunct="1">
              <a:buFontTx/>
              <a:buChar char="-"/>
            </a:pPr>
            <a:r>
              <a:rPr lang="en-US" sz="3600" dirty="0">
                <a:latin typeface="Calibri" pitchFamily="34" charset="0"/>
              </a:rPr>
              <a:t>Biomes System with the customization parameters and materials.</a:t>
            </a:r>
          </a:p>
          <a:p>
            <a:pPr marL="457200" indent="-457200" eaLnBrk="1" hangingPunct="1">
              <a:buFontTx/>
              <a:buChar char="-"/>
            </a:pPr>
            <a:endParaRPr lang="en-US" sz="3200" dirty="0">
              <a:latin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122964" y="13660423"/>
            <a:ext cx="14307473" cy="83801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Next Steps</a:t>
            </a:r>
          </a:p>
        </p:txBody>
      </p:sp>
      <p:sp>
        <p:nvSpPr>
          <p:cNvPr id="14" name="Text Box 193"/>
          <p:cNvSpPr txBox="1">
            <a:spLocks noChangeArrowheads="1"/>
          </p:cNvSpPr>
          <p:nvPr/>
        </p:nvSpPr>
        <p:spPr bwMode="auto">
          <a:xfrm>
            <a:off x="28438536" y="14445944"/>
            <a:ext cx="14172502" cy="47089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37137" tIns="137137" rIns="137137" bIns="137137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3600" dirty="0">
                <a:latin typeface="Calibri" pitchFamily="34" charset="0"/>
              </a:rPr>
              <a:t>The project is split into 2 layers; Both has more less the same customizable options but focused on different parts.</a:t>
            </a:r>
          </a:p>
          <a:p>
            <a:pPr marL="571500" indent="-571500" algn="just" eaLnBrk="1" hangingPunct="1">
              <a:buFontTx/>
              <a:buChar char="-"/>
            </a:pPr>
            <a:r>
              <a:rPr lang="en-US" sz="3600" dirty="0">
                <a:latin typeface="Calibri" pitchFamily="34" charset="0"/>
              </a:rPr>
              <a:t>The pre-bake part has more customizable options because is more easy to do that. And it's more useful with more algorithms. And more options to make a cool map.</a:t>
            </a:r>
          </a:p>
          <a:p>
            <a:pPr marL="571500" indent="-571500" algn="just" eaLnBrk="1" hangingPunct="1">
              <a:buFontTx/>
              <a:buChar char="-"/>
            </a:pPr>
            <a:r>
              <a:rPr lang="en-US" sz="3600" dirty="0">
                <a:latin typeface="Calibri" pitchFamily="34" charset="0"/>
              </a:rPr>
              <a:t>The runtime part has a little bit less options but has the infinite for a procedural terrain. Both will have the assets distribution and the biomes option.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8438536" y="13664981"/>
            <a:ext cx="14172502" cy="7943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Methodology</a:t>
            </a:r>
          </a:p>
        </p:txBody>
      </p:sp>
      <p:sp>
        <p:nvSpPr>
          <p:cNvPr id="11" name="Text Box 190"/>
          <p:cNvSpPr txBox="1">
            <a:spLocks noChangeArrowheads="1"/>
          </p:cNvSpPr>
          <p:nvPr/>
        </p:nvSpPr>
        <p:spPr bwMode="auto">
          <a:xfrm>
            <a:off x="1280158" y="12589070"/>
            <a:ext cx="10631739" cy="1024891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37137" tIns="137137" rIns="137137" bIns="137137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GB" sz="3600" dirty="0">
                <a:latin typeface="+mn-lt"/>
              </a:rPr>
              <a:t>Design and create a customizable procedural terrain tool that can:</a:t>
            </a:r>
          </a:p>
          <a:p>
            <a:pPr algn="just"/>
            <a:r>
              <a:rPr lang="en-GB" sz="3600" dirty="0">
                <a:latin typeface="+mn-lt"/>
              </a:rPr>
              <a:t>-  Option between pre-bake the terrain or at runtime.</a:t>
            </a:r>
          </a:p>
          <a:p>
            <a:pPr algn="just"/>
            <a:r>
              <a:rPr lang="en-GB" sz="3600" dirty="0">
                <a:latin typeface="+mn-lt"/>
              </a:rPr>
              <a:t>-  Variety of algorithms for the generation of the terrain.</a:t>
            </a:r>
          </a:p>
          <a:p>
            <a:pPr algn="just"/>
            <a:r>
              <a:rPr lang="en-GB" sz="3600" dirty="0">
                <a:latin typeface="+mn-lt"/>
              </a:rPr>
              <a:t>-  Customize the material for the terrain and the scale.</a:t>
            </a:r>
          </a:p>
          <a:p>
            <a:pPr algn="just"/>
            <a:r>
              <a:rPr lang="en-GB" sz="3600" dirty="0">
                <a:latin typeface="+mn-lt"/>
              </a:rPr>
              <a:t>-  Level of the water.</a:t>
            </a:r>
          </a:p>
          <a:p>
            <a:pPr algn="just"/>
            <a:r>
              <a:rPr lang="en-GB" sz="3600" dirty="0">
                <a:latin typeface="+mn-lt"/>
              </a:rPr>
              <a:t>-  Customizable Biomes.</a:t>
            </a:r>
          </a:p>
          <a:p>
            <a:pPr algn="just"/>
            <a:r>
              <a:rPr lang="en-GB" sz="3600" dirty="0">
                <a:latin typeface="+mn-lt"/>
              </a:rPr>
              <a:t>-  Assets and the probability to populate the terrain.</a:t>
            </a:r>
          </a:p>
          <a:p>
            <a:pPr algn="just"/>
            <a:r>
              <a:rPr lang="en-GB" sz="3600" dirty="0">
                <a:latin typeface="+mn-lt"/>
              </a:rPr>
              <a:t>I plan to explore the easiest way to facilitate the personalization of all the terrain generation options.</a:t>
            </a:r>
          </a:p>
          <a:p>
            <a:pPr algn="just"/>
            <a:r>
              <a:rPr lang="en-GB" sz="3600" dirty="0">
                <a:latin typeface="+mn-lt"/>
              </a:rPr>
              <a:t>The end goal should show a realistic terrain generated procedurally selected, with the differentiation of each biome as the assets for each one. With the pre-bake option or with the runtime generation for an infinite terrain.</a:t>
            </a:r>
          </a:p>
          <a:p>
            <a:pPr algn="just"/>
            <a:r>
              <a:rPr lang="en-GB" sz="3600" dirty="0">
                <a:latin typeface="+mn-lt"/>
              </a:rPr>
              <a:t>I will demonstrate both a pre-bake and runtime terrain and it should look high quality and professional and the easy and understood customization for the generation.</a:t>
            </a:r>
            <a:endParaRPr lang="en-US" sz="3600" dirty="0">
              <a:latin typeface="+mn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106400" y="19720092"/>
            <a:ext cx="29504638" cy="63670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Current Project Review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80157" y="23371277"/>
            <a:ext cx="10631737" cy="88319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Software Used</a:t>
            </a:r>
          </a:p>
        </p:txBody>
      </p:sp>
      <p:sp>
        <p:nvSpPr>
          <p:cNvPr id="43" name="Text Box 189"/>
          <p:cNvSpPr txBox="1">
            <a:spLocks noChangeArrowheads="1"/>
          </p:cNvSpPr>
          <p:nvPr/>
        </p:nvSpPr>
        <p:spPr bwMode="auto">
          <a:xfrm>
            <a:off x="1256966" y="24307956"/>
            <a:ext cx="10654928" cy="3724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37137" tIns="137137" rIns="137137" bIns="137137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sz="3200" dirty="0">
              <a:latin typeface="+mn-lt"/>
            </a:endParaRPr>
          </a:p>
          <a:p>
            <a:endParaRPr lang="en-US" sz="3200" dirty="0">
              <a:latin typeface="+mn-lt"/>
            </a:endParaRPr>
          </a:p>
          <a:p>
            <a:endParaRPr lang="en-US" sz="3200" dirty="0">
              <a:latin typeface="+mn-lt"/>
            </a:endParaRPr>
          </a:p>
          <a:p>
            <a:endParaRPr lang="en-US" sz="3200" dirty="0">
              <a:latin typeface="+mn-lt"/>
            </a:endParaRPr>
          </a:p>
          <a:p>
            <a:endParaRPr lang="en-US" sz="3200" dirty="0">
              <a:latin typeface="+mn-lt"/>
            </a:endParaRPr>
          </a:p>
          <a:p>
            <a:endParaRPr lang="en-US" sz="3200" dirty="0">
              <a:latin typeface="+mn-lt"/>
            </a:endParaRPr>
          </a:p>
          <a:p>
            <a:endParaRPr lang="en-US" sz="3200" dirty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598228"/>
              </p:ext>
            </p:extLst>
          </p:nvPr>
        </p:nvGraphicFramePr>
        <p:xfrm>
          <a:off x="13472162" y="5725193"/>
          <a:ext cx="28583941" cy="6488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03135">
                  <a:extLst>
                    <a:ext uri="{9D8B030D-6E8A-4147-A177-3AD203B41FA5}">
                      <a16:colId xmlns:a16="http://schemas.microsoft.com/office/drawing/2014/main" val="1591773096"/>
                    </a:ext>
                  </a:extLst>
                </a:gridCol>
                <a:gridCol w="18980806">
                  <a:extLst>
                    <a:ext uri="{9D8B030D-6E8A-4147-A177-3AD203B41FA5}">
                      <a16:colId xmlns:a16="http://schemas.microsoft.com/office/drawing/2014/main" val="1520891600"/>
                    </a:ext>
                  </a:extLst>
                </a:gridCol>
              </a:tblGrid>
              <a:tr h="4453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>
                          <a:effectLst/>
                        </a:rPr>
                        <a:t>Jobs Finished</a:t>
                      </a:r>
                      <a:endParaRPr lang="en-GB" sz="36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>
                          <a:effectLst/>
                        </a:rPr>
                        <a:t>Description</a:t>
                      </a:r>
                      <a:endParaRPr lang="en-GB" sz="36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4289213"/>
                  </a:ext>
                </a:extLst>
              </a:tr>
              <a:tr h="12649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Research and Planning</a:t>
                      </a:r>
                      <a:endParaRPr lang="en-GB" sz="360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Studied the algorithms and the correct way to implement to this project.</a:t>
                      </a:r>
                      <a:endParaRPr lang="en-GB" sz="360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154501"/>
                  </a:ext>
                </a:extLst>
              </a:tr>
              <a:tr h="12649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>
                          <a:solidFill>
                            <a:schemeClr val="tx1"/>
                          </a:solidFill>
                          <a:effectLst/>
                        </a:rPr>
                        <a:t>UE4 Terrain vs URMC</a:t>
                      </a:r>
                      <a:endParaRPr lang="en-GB" sz="360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Efficiency comparison between the UE4 options and the </a:t>
                      </a:r>
                      <a:r>
                        <a:rPr lang="en-GB" sz="3600" dirty="0" err="1">
                          <a:solidFill>
                            <a:schemeClr val="tx1"/>
                          </a:solidFill>
                          <a:effectLst/>
                        </a:rPr>
                        <a:t>URuntimeMeshComponent</a:t>
                      </a: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 plugin.</a:t>
                      </a:r>
                      <a:endParaRPr lang="en-GB" sz="360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782956"/>
                  </a:ext>
                </a:extLst>
              </a:tr>
              <a:tr h="12649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Create a custom Quad</a:t>
                      </a:r>
                      <a:endParaRPr lang="en-GB" sz="360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Create a quad using the </a:t>
                      </a:r>
                      <a:r>
                        <a:rPr lang="en-GB" sz="3600" dirty="0" err="1">
                          <a:solidFill>
                            <a:schemeClr val="tx1"/>
                          </a:solidFill>
                          <a:effectLst/>
                        </a:rPr>
                        <a:t>URuntimeMeshComponent</a:t>
                      </a: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 with custom vertices value.</a:t>
                      </a:r>
                      <a:endParaRPr lang="en-GB" sz="360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62384"/>
                  </a:ext>
                </a:extLst>
              </a:tr>
              <a:tr h="8348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>
                          <a:solidFill>
                            <a:schemeClr val="tx1"/>
                          </a:solidFill>
                          <a:effectLst/>
                        </a:rPr>
                        <a:t>Perlin Noise</a:t>
                      </a:r>
                      <a:endParaRPr lang="en-GB" sz="360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Implement </a:t>
                      </a:r>
                      <a:r>
                        <a:rPr lang="en-GB" sz="3600" dirty="0" err="1">
                          <a:solidFill>
                            <a:schemeClr val="tx1"/>
                          </a:solidFill>
                          <a:effectLst/>
                        </a:rPr>
                        <a:t>Perlin</a:t>
                      </a: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 Noise as one of the algorithms.</a:t>
                      </a:r>
                      <a:endParaRPr lang="en-GB" sz="360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942862"/>
                  </a:ext>
                </a:extLst>
              </a:tr>
              <a:tr h="12649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Tiled Terrain</a:t>
                      </a:r>
                      <a:endParaRPr lang="en-GB" sz="360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Using </a:t>
                      </a:r>
                      <a:r>
                        <a:rPr lang="en-GB" sz="3600" dirty="0" err="1">
                          <a:solidFill>
                            <a:schemeClr val="tx1"/>
                          </a:solidFill>
                          <a:effectLst/>
                        </a:rPr>
                        <a:t>Perlin</a:t>
                      </a:r>
                      <a:r>
                        <a:rPr lang="en-GB" sz="3600" dirty="0">
                          <a:solidFill>
                            <a:schemeClr val="tx1"/>
                          </a:solidFill>
                          <a:effectLst/>
                        </a:rPr>
                        <a:t> Noise create a tiled terrain and the customizable options.</a:t>
                      </a:r>
                      <a:endParaRPr lang="en-GB" sz="360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38225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1462D4EA-B577-4F60-ADB5-79AFFDA08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89" y="685800"/>
            <a:ext cx="28575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A35C9BA-11D3-4FBD-8B3B-E7CB1B65A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290" y="685800"/>
            <a:ext cx="28575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958FE8F-774D-4090-90DC-F87E64CF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8" y="24680179"/>
            <a:ext cx="3214222" cy="316065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20B96A6-B6F5-4AE8-BB40-5F9E4F4DD8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6" t="22677" r="15953" b="16557"/>
          <a:stretch/>
        </p:blipFill>
        <p:spPr>
          <a:xfrm>
            <a:off x="4274093" y="24754647"/>
            <a:ext cx="3592863" cy="300758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A4AAB2D-58AC-42F3-86F3-4975D63AF7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07" y="25043471"/>
            <a:ext cx="4891437" cy="2429940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E3C9989-0A98-4C20-925F-F57CFBFB9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055347"/>
              </p:ext>
            </p:extLst>
          </p:nvPr>
        </p:nvGraphicFramePr>
        <p:xfrm>
          <a:off x="13559464" y="20802568"/>
          <a:ext cx="13854409" cy="705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7" imgW="23580720" imgH="11999880" progId="">
                  <p:embed/>
                </p:oleObj>
              </mc:Choice>
              <mc:Fallback>
                <p:oleObj r:id="rId7" imgW="23580720" imgH="11999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59464" y="20802568"/>
                        <a:ext cx="13854409" cy="7050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6D94329E-3539-4992-98C9-715947791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192041"/>
              </p:ext>
            </p:extLst>
          </p:nvPr>
        </p:nvGraphicFramePr>
        <p:xfrm>
          <a:off x="28201694" y="20784316"/>
          <a:ext cx="13854409" cy="7034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9" imgW="22056840" imgH="11199960" progId="">
                  <p:embed/>
                </p:oleObj>
              </mc:Choice>
              <mc:Fallback>
                <p:oleObj r:id="rId9" imgW="22056840" imgH="11199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01694" y="20784316"/>
                        <a:ext cx="13854409" cy="7034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10972800" y="0"/>
            <a:ext cx="21945600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37" tIns="91440" rIns="137137" bIns="91440" anchor="ctr" anchorCtr="0">
            <a:norm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Procedural Terrain Generation UE4</a:t>
            </a: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10972800" y="2377440"/>
            <a:ext cx="219456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7137" tIns="91440" rIns="137137" bIns="91440" anchor="ctr" anchorCtr="0">
            <a:norm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Oriol</a:t>
            </a: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 Marc </a:t>
            </a:r>
            <a:r>
              <a:rPr lang="en-US" sz="4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Clariana</a:t>
            </a: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Justes</a:t>
            </a:r>
            <a:endParaRPr lang="en-US" sz="4000" baseline="300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  <a:p>
            <a:pPr algn="ctr" eaLnBrk="1" hangingPunct="1"/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Teesside University, Computer Games Programming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63038" y="30038039"/>
            <a:ext cx="41132762" cy="2223674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rmAutofit fontScale="92500" lnSpcReduction="20000"/>
          </a:bodyPr>
          <a:lstStyle/>
          <a:p>
            <a:pPr algn="ctr"/>
            <a:r>
              <a:rPr lang="en-US" sz="3200" dirty="0" err="1"/>
              <a:t>Oriol</a:t>
            </a:r>
            <a:r>
              <a:rPr lang="en-US" sz="3200" dirty="0"/>
              <a:t> Marc </a:t>
            </a:r>
            <a:r>
              <a:rPr lang="en-US" sz="3200" dirty="0" err="1"/>
              <a:t>Clariana</a:t>
            </a:r>
            <a:r>
              <a:rPr lang="en-US" sz="3200" dirty="0"/>
              <a:t> </a:t>
            </a:r>
            <a:r>
              <a:rPr lang="en-US" sz="3200" dirty="0" err="1"/>
              <a:t>Justes</a:t>
            </a:r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Email: oriolcj@gmail.com</a:t>
            </a:r>
          </a:p>
          <a:p>
            <a:pPr algn="ctr"/>
            <a:r>
              <a:rPr lang="en-US" sz="3200" dirty="0"/>
              <a:t>Website: https://oriolclariana.com</a:t>
            </a:r>
          </a:p>
          <a:p>
            <a:pPr algn="ctr"/>
            <a:r>
              <a:rPr lang="en-US" sz="3200" dirty="0"/>
              <a:t>Phone: +34 689384449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3039" y="29146501"/>
            <a:ext cx="41132761" cy="891538"/>
          </a:xfrm>
          <a:prstGeom prst="rect">
            <a:avLst/>
          </a:prstGeom>
          <a:noFill/>
        </p:spPr>
        <p:txBody>
          <a:bodyPr wrap="none" lIns="68568" tIns="34284" rIns="68568" bIns="34284" rtlCol="0">
            <a:noAutofit/>
          </a:bodyPr>
          <a:lstStyle/>
          <a:p>
            <a:pPr algn="ctr"/>
            <a:r>
              <a:rPr lang="en-US" sz="4400" b="1" dirty="0"/>
              <a:t>Contact Information</a:t>
            </a:r>
          </a:p>
        </p:txBody>
      </p:sp>
      <p:sp>
        <p:nvSpPr>
          <p:cNvPr id="15" name="Text Box 194"/>
          <p:cNvSpPr txBox="1">
            <a:spLocks noChangeArrowheads="1"/>
          </p:cNvSpPr>
          <p:nvPr/>
        </p:nvSpPr>
        <p:spPr bwMode="auto">
          <a:xfrm>
            <a:off x="1463039" y="12532919"/>
            <a:ext cx="41132760" cy="7467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37" tIns="137137" rIns="137137" bIns="137137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571500" indent="-571500" algn="just">
              <a:buFontTx/>
              <a:buChar char="-"/>
            </a:pPr>
            <a:r>
              <a:rPr lang="en-US" sz="3600" dirty="0">
                <a:latin typeface="+mn-lt"/>
              </a:rPr>
              <a:t>With the development of this project no sensitive information nor the aid of test subjects is required.</a:t>
            </a:r>
          </a:p>
          <a:p>
            <a:pPr marL="571500" indent="-571500" algn="just">
              <a:buFontTx/>
              <a:buChar char="-"/>
            </a:pPr>
            <a:r>
              <a:rPr lang="en-US" sz="3600" dirty="0">
                <a:latin typeface="+mn-lt"/>
              </a:rPr>
              <a:t>There are not deal with any sensitive data so there will be no ethical issues.</a:t>
            </a:r>
          </a:p>
          <a:p>
            <a:pPr marL="571500" indent="-571500" algn="just">
              <a:buFontTx/>
              <a:buChar char="-"/>
            </a:pPr>
            <a:r>
              <a:rPr lang="en-US" sz="3600" dirty="0">
                <a:latin typeface="+mn-lt"/>
              </a:rPr>
              <a:t>Is a tool for terrain generation, with the aim of it being used by other programmers, so there will be no social problems</a:t>
            </a:r>
          </a:p>
          <a:p>
            <a:pPr marL="571500" indent="-571500" algn="just">
              <a:buFontTx/>
              <a:buChar char="-"/>
            </a:pPr>
            <a:r>
              <a:rPr lang="en-US" sz="3600" dirty="0">
                <a:latin typeface="+mn-lt"/>
              </a:rPr>
              <a:t>The license of Unreal Engine for this project not deal with any legal problem.</a:t>
            </a:r>
          </a:p>
          <a:p>
            <a:pPr marL="571500" indent="-571500" algn="just">
              <a:buFontTx/>
              <a:buChar char="-"/>
            </a:pPr>
            <a:r>
              <a:rPr lang="en-US" sz="3600" dirty="0">
                <a:latin typeface="+mn-lt"/>
              </a:rPr>
              <a:t>The assets used for the demo of this project are obtained legally from the Unreal Engine 4 marketplace taking advantage of the offers that Epic Games makes every month for free.</a:t>
            </a:r>
          </a:p>
          <a:p>
            <a:pPr marL="571500" indent="-571500" algn="just">
              <a:buFontTx/>
              <a:buChar char="-"/>
            </a:pPr>
            <a:r>
              <a:rPr lang="en-US" sz="3600" dirty="0">
                <a:latin typeface="+mn-lt"/>
              </a:rPr>
              <a:t>The final product will not be sold or used commercially in any other way.</a:t>
            </a:r>
          </a:p>
          <a:p>
            <a:pPr eaLnBrk="1" hangingPunct="1"/>
            <a:endParaRPr lang="en-US" sz="3200" dirty="0">
              <a:latin typeface="Calibri" pitchFamily="34" charset="0"/>
            </a:endParaRPr>
          </a:p>
        </p:txBody>
      </p:sp>
      <p:sp>
        <p:nvSpPr>
          <p:cNvPr id="13" name="Text Box 192"/>
          <p:cNvSpPr txBox="1">
            <a:spLocks noChangeArrowheads="1"/>
          </p:cNvSpPr>
          <p:nvPr/>
        </p:nvSpPr>
        <p:spPr bwMode="auto">
          <a:xfrm>
            <a:off x="1463039" y="5486401"/>
            <a:ext cx="41132760" cy="56531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37" tIns="137137" rIns="137137" bIns="137137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3600" dirty="0">
                <a:latin typeface="+mn-lt"/>
              </a:rPr>
              <a:t>1- Epic Games, 2019, Unreal Engine 4 [Online] Available at: </a:t>
            </a:r>
            <a:r>
              <a:rPr lang="en-US" sz="3600" dirty="0">
                <a:latin typeface="+mn-lt"/>
                <a:hlinkClick r:id="rId2"/>
              </a:rPr>
              <a:t>https://www.unrealengine.com</a:t>
            </a:r>
            <a:r>
              <a:rPr lang="en-US" sz="3600" dirty="0">
                <a:latin typeface="+mn-lt"/>
              </a:rPr>
              <a:t> [Accessed 28 January 2019]</a:t>
            </a:r>
          </a:p>
          <a:p>
            <a:pPr algn="just" eaLnBrk="1" hangingPunct="1"/>
            <a:r>
              <a:rPr lang="en-US" sz="3600" dirty="0">
                <a:latin typeface="+mn-lt"/>
              </a:rPr>
              <a:t>2- Chris, 2017, Runtime Mesh Component. [Online] Available at: </a:t>
            </a:r>
            <a:r>
              <a:rPr lang="en-US" sz="3600" dirty="0">
                <a:latin typeface="+mn-lt"/>
                <a:hlinkClick r:id="rId3"/>
              </a:rPr>
              <a:t>https://www.unrealengine.com/marketplace/runtime-mesh-component</a:t>
            </a:r>
            <a:r>
              <a:rPr lang="en-US" sz="3600" dirty="0">
                <a:latin typeface="+mn-lt"/>
              </a:rPr>
              <a:t> [Accessed 4 February 2019]</a:t>
            </a:r>
          </a:p>
          <a:p>
            <a:pPr algn="just" eaLnBrk="1" hangingPunct="1"/>
            <a:r>
              <a:rPr lang="en-US" sz="3600" dirty="0">
                <a:latin typeface="+mn-lt"/>
              </a:rPr>
              <a:t>3- Nils </a:t>
            </a:r>
            <a:r>
              <a:rPr lang="en-US" sz="3600" dirty="0" err="1">
                <a:latin typeface="+mn-lt"/>
              </a:rPr>
              <a:t>Arenz</a:t>
            </a:r>
            <a:r>
              <a:rPr lang="en-US" sz="3600" dirty="0">
                <a:latin typeface="+mn-lt"/>
              </a:rPr>
              <a:t>, 2018, I</a:t>
            </a:r>
            <a:r>
              <a:rPr lang="es-ES" sz="3600" dirty="0" err="1">
                <a:latin typeface="+mn-lt"/>
              </a:rPr>
              <a:t>nteractive</a:t>
            </a:r>
            <a:r>
              <a:rPr lang="es-ES" sz="3600" dirty="0">
                <a:latin typeface="+mn-lt"/>
              </a:rPr>
              <a:t> Open </a:t>
            </a:r>
            <a:r>
              <a:rPr lang="es-ES" sz="3600" dirty="0" err="1">
                <a:latin typeface="+mn-lt"/>
              </a:rPr>
              <a:t>World</a:t>
            </a:r>
            <a:r>
              <a:rPr lang="es-ES" sz="3600" dirty="0">
                <a:latin typeface="+mn-lt"/>
              </a:rPr>
              <a:t> </a:t>
            </a:r>
            <a:r>
              <a:rPr lang="es-ES" sz="3600" dirty="0" err="1">
                <a:latin typeface="+mn-lt"/>
              </a:rPr>
              <a:t>Foliage</a:t>
            </a:r>
            <a:r>
              <a:rPr lang="es-ES" sz="3600" dirty="0">
                <a:latin typeface="+mn-lt"/>
              </a:rPr>
              <a:t>. [Online] </a:t>
            </a:r>
            <a:r>
              <a:rPr lang="es-ES" sz="3600" dirty="0" err="1">
                <a:latin typeface="+mn-lt"/>
              </a:rPr>
              <a:t>Available</a:t>
            </a:r>
            <a:r>
              <a:rPr lang="es-ES" sz="3600" dirty="0">
                <a:latin typeface="+mn-lt"/>
              </a:rPr>
              <a:t> at: </a:t>
            </a:r>
            <a:r>
              <a:rPr lang="es-ES" sz="3600" dirty="0">
                <a:latin typeface="+mn-lt"/>
                <a:hlinkClick r:id="rId4"/>
              </a:rPr>
              <a:t>https://www.unrealengine.com/marketplace/interactive-open-world-foliage</a:t>
            </a:r>
            <a:r>
              <a:rPr lang="es-ES" sz="3600" dirty="0">
                <a:latin typeface="+mn-lt"/>
              </a:rPr>
              <a:t> [</a:t>
            </a:r>
            <a:r>
              <a:rPr lang="es-ES" sz="3600" dirty="0" err="1">
                <a:latin typeface="+mn-lt"/>
              </a:rPr>
              <a:t>Accessed</a:t>
            </a:r>
            <a:r>
              <a:rPr lang="es-ES" sz="3600" dirty="0">
                <a:latin typeface="+mn-lt"/>
              </a:rPr>
              <a:t> 28 </a:t>
            </a:r>
            <a:r>
              <a:rPr lang="es-ES" sz="3600" dirty="0" err="1">
                <a:latin typeface="+mn-lt"/>
              </a:rPr>
              <a:t>January</a:t>
            </a:r>
            <a:r>
              <a:rPr lang="es-ES" sz="3600" dirty="0">
                <a:latin typeface="+mn-lt"/>
              </a:rPr>
              <a:t> 2019]</a:t>
            </a:r>
          </a:p>
          <a:p>
            <a:pPr algn="just" eaLnBrk="1" hangingPunct="1"/>
            <a:r>
              <a:rPr lang="es-ES" sz="3600" dirty="0">
                <a:latin typeface="+mn-lt"/>
              </a:rPr>
              <a:t>4- </a:t>
            </a:r>
            <a:r>
              <a:rPr lang="es-ES" sz="3600" dirty="0" err="1">
                <a:latin typeface="+mn-lt"/>
              </a:rPr>
              <a:t>P.Gonzalez</a:t>
            </a:r>
            <a:r>
              <a:rPr lang="es-ES" sz="3600" dirty="0">
                <a:latin typeface="+mn-lt"/>
              </a:rPr>
              <a:t> &amp; </a:t>
            </a:r>
            <a:r>
              <a:rPr lang="es-ES" sz="3600" dirty="0" err="1">
                <a:latin typeface="+mn-lt"/>
              </a:rPr>
              <a:t>J.Lowe</a:t>
            </a:r>
            <a:r>
              <a:rPr lang="es-ES" sz="3600" dirty="0">
                <a:latin typeface="+mn-lt"/>
              </a:rPr>
              <a:t>, 2015, </a:t>
            </a:r>
            <a:r>
              <a:rPr lang="es-ES" sz="3600" dirty="0" err="1">
                <a:latin typeface="+mn-lt"/>
              </a:rPr>
              <a:t>The</a:t>
            </a:r>
            <a:r>
              <a:rPr lang="es-ES" sz="3600" dirty="0">
                <a:latin typeface="+mn-lt"/>
              </a:rPr>
              <a:t> Book </a:t>
            </a:r>
            <a:r>
              <a:rPr lang="es-ES" sz="3600" dirty="0" err="1">
                <a:latin typeface="+mn-lt"/>
              </a:rPr>
              <a:t>of</a:t>
            </a:r>
            <a:r>
              <a:rPr lang="es-ES" sz="3600" dirty="0">
                <a:latin typeface="+mn-lt"/>
              </a:rPr>
              <a:t> </a:t>
            </a:r>
            <a:r>
              <a:rPr lang="es-ES" sz="3600" dirty="0" err="1">
                <a:latin typeface="+mn-lt"/>
              </a:rPr>
              <a:t>Shaders</a:t>
            </a:r>
            <a:r>
              <a:rPr lang="es-ES" sz="3600" dirty="0">
                <a:latin typeface="+mn-lt"/>
              </a:rPr>
              <a:t>: </a:t>
            </a:r>
            <a:r>
              <a:rPr lang="es-ES" sz="3600" dirty="0" err="1">
                <a:latin typeface="+mn-lt"/>
              </a:rPr>
              <a:t>Noise</a:t>
            </a:r>
            <a:r>
              <a:rPr lang="es-ES" sz="3600" dirty="0">
                <a:latin typeface="+mn-lt"/>
              </a:rPr>
              <a:t> [Online] </a:t>
            </a:r>
            <a:r>
              <a:rPr lang="es-ES" sz="3600" dirty="0" err="1">
                <a:latin typeface="+mn-lt"/>
              </a:rPr>
              <a:t>Available</a:t>
            </a:r>
            <a:r>
              <a:rPr lang="es-ES" sz="3600" dirty="0">
                <a:latin typeface="+mn-lt"/>
              </a:rPr>
              <a:t> at: </a:t>
            </a:r>
            <a:r>
              <a:rPr lang="es-ES" sz="3600" dirty="0">
                <a:latin typeface="+mn-lt"/>
                <a:hlinkClick r:id="rId5"/>
              </a:rPr>
              <a:t>https://thebookofshaders.com/11/</a:t>
            </a:r>
            <a:r>
              <a:rPr lang="es-ES" sz="3600" dirty="0">
                <a:latin typeface="+mn-lt"/>
              </a:rPr>
              <a:t> [</a:t>
            </a:r>
            <a:r>
              <a:rPr lang="es-ES" sz="3600" dirty="0" err="1">
                <a:latin typeface="+mn-lt"/>
              </a:rPr>
              <a:t>Accessed</a:t>
            </a:r>
            <a:r>
              <a:rPr lang="es-ES" sz="3600" dirty="0">
                <a:latin typeface="+mn-lt"/>
              </a:rPr>
              <a:t> 15 </a:t>
            </a:r>
            <a:r>
              <a:rPr lang="es-ES" sz="3600" dirty="0" err="1">
                <a:latin typeface="+mn-lt"/>
              </a:rPr>
              <a:t>February</a:t>
            </a:r>
            <a:r>
              <a:rPr lang="es-ES" sz="3600" dirty="0">
                <a:latin typeface="+mn-lt"/>
              </a:rPr>
              <a:t> 2019] </a:t>
            </a:r>
          </a:p>
          <a:p>
            <a:pPr algn="just" eaLnBrk="1" hangingPunct="1"/>
            <a:r>
              <a:rPr lang="es-ES" sz="3600" dirty="0">
                <a:latin typeface="+mn-lt"/>
              </a:rPr>
              <a:t>5- T. Short &amp; </a:t>
            </a:r>
            <a:r>
              <a:rPr lang="es-ES" sz="3600" dirty="0" err="1">
                <a:latin typeface="+mn-lt"/>
              </a:rPr>
              <a:t>T.Adams</a:t>
            </a:r>
            <a:r>
              <a:rPr lang="es-ES" sz="3600" dirty="0">
                <a:latin typeface="+mn-lt"/>
              </a:rPr>
              <a:t>, 2017, Procedural </a:t>
            </a:r>
            <a:r>
              <a:rPr lang="es-ES" sz="3600" dirty="0" err="1">
                <a:latin typeface="+mn-lt"/>
              </a:rPr>
              <a:t>Generation</a:t>
            </a:r>
            <a:r>
              <a:rPr lang="es-ES" sz="3600" dirty="0">
                <a:latin typeface="+mn-lt"/>
              </a:rPr>
              <a:t> in </a:t>
            </a:r>
            <a:r>
              <a:rPr lang="es-ES" sz="3600" dirty="0" err="1">
                <a:latin typeface="+mn-lt"/>
              </a:rPr>
              <a:t>Game</a:t>
            </a:r>
            <a:r>
              <a:rPr lang="es-ES" sz="3600" dirty="0">
                <a:latin typeface="+mn-lt"/>
              </a:rPr>
              <a:t> </a:t>
            </a:r>
            <a:r>
              <a:rPr lang="es-ES" sz="3600" dirty="0" err="1">
                <a:latin typeface="+mn-lt"/>
              </a:rPr>
              <a:t>Design</a:t>
            </a:r>
            <a:r>
              <a:rPr lang="es-ES" sz="3600" dirty="0">
                <a:latin typeface="+mn-lt"/>
              </a:rPr>
              <a:t>. 1st </a:t>
            </a:r>
            <a:r>
              <a:rPr lang="es-ES" sz="3600" dirty="0" err="1">
                <a:latin typeface="+mn-lt"/>
              </a:rPr>
              <a:t>Edition</a:t>
            </a:r>
            <a:r>
              <a:rPr lang="es-ES" sz="3600" dirty="0">
                <a:latin typeface="+mn-lt"/>
              </a:rPr>
              <a:t> [1 June 2017]</a:t>
            </a:r>
          </a:p>
          <a:p>
            <a:pPr algn="just" eaLnBrk="1" hangingPunct="1"/>
            <a:r>
              <a:rPr lang="es-ES" sz="3600" dirty="0">
                <a:latin typeface="+mn-lt"/>
              </a:rPr>
              <a:t>6- N. </a:t>
            </a:r>
            <a:r>
              <a:rPr lang="es-ES" sz="3600" dirty="0" err="1">
                <a:latin typeface="+mn-lt"/>
              </a:rPr>
              <a:t>Shaker</a:t>
            </a:r>
            <a:r>
              <a:rPr lang="es-ES" sz="3600" dirty="0">
                <a:latin typeface="+mn-lt"/>
              </a:rPr>
              <a:t>, </a:t>
            </a:r>
            <a:r>
              <a:rPr lang="es-ES" sz="3600" dirty="0" err="1">
                <a:latin typeface="+mn-lt"/>
              </a:rPr>
              <a:t>J.Togelius</a:t>
            </a:r>
            <a:r>
              <a:rPr lang="es-ES" sz="3600" dirty="0">
                <a:latin typeface="+mn-lt"/>
              </a:rPr>
              <a:t>, </a:t>
            </a:r>
            <a:r>
              <a:rPr lang="es-ES" sz="3600" dirty="0" err="1">
                <a:latin typeface="+mn-lt"/>
              </a:rPr>
              <a:t>M.Nelson</a:t>
            </a:r>
            <a:r>
              <a:rPr lang="es-ES" sz="3600" dirty="0">
                <a:latin typeface="+mn-lt"/>
              </a:rPr>
              <a:t>, 2016, Procedural Content </a:t>
            </a:r>
            <a:r>
              <a:rPr lang="es-ES" sz="3600" dirty="0" err="1">
                <a:latin typeface="+mn-lt"/>
              </a:rPr>
              <a:t>Generation</a:t>
            </a:r>
            <a:r>
              <a:rPr lang="es-ES" sz="3600" dirty="0">
                <a:latin typeface="+mn-lt"/>
              </a:rPr>
              <a:t> in </a:t>
            </a:r>
            <a:r>
              <a:rPr lang="es-ES" sz="3600" dirty="0" err="1">
                <a:latin typeface="+mn-lt"/>
              </a:rPr>
              <a:t>Games</a:t>
            </a:r>
            <a:endParaRPr lang="es-ES" sz="3600" dirty="0">
              <a:latin typeface="+mn-lt"/>
            </a:endParaRPr>
          </a:p>
          <a:p>
            <a:pPr algn="just" eaLnBrk="1" hangingPunct="1"/>
            <a:r>
              <a:rPr lang="es-ES" sz="3600" dirty="0">
                <a:latin typeface="+mn-lt"/>
              </a:rPr>
              <a:t>7- Ryan </a:t>
            </a:r>
            <a:r>
              <a:rPr lang="es-ES" sz="3600" dirty="0" err="1">
                <a:latin typeface="+mn-lt"/>
              </a:rPr>
              <a:t>Watkings</a:t>
            </a:r>
            <a:r>
              <a:rPr lang="es-ES" sz="3600" dirty="0">
                <a:latin typeface="+mn-lt"/>
              </a:rPr>
              <a:t>, 2016, Procedural Content </a:t>
            </a:r>
            <a:r>
              <a:rPr lang="es-ES" sz="3600" dirty="0" err="1">
                <a:latin typeface="+mn-lt"/>
              </a:rPr>
              <a:t>Generation</a:t>
            </a:r>
            <a:r>
              <a:rPr lang="es-ES" sz="3600" dirty="0">
                <a:latin typeface="+mn-lt"/>
              </a:rPr>
              <a:t> </a:t>
            </a:r>
            <a:r>
              <a:rPr lang="es-ES" sz="3600" dirty="0" err="1">
                <a:latin typeface="+mn-lt"/>
              </a:rPr>
              <a:t>for</a:t>
            </a:r>
            <a:r>
              <a:rPr lang="es-ES" sz="3600" dirty="0">
                <a:latin typeface="+mn-lt"/>
              </a:rPr>
              <a:t> Unity </a:t>
            </a:r>
            <a:r>
              <a:rPr lang="es-ES" sz="3600" dirty="0" err="1">
                <a:latin typeface="+mn-lt"/>
              </a:rPr>
              <a:t>Game</a:t>
            </a:r>
            <a:r>
              <a:rPr lang="es-ES" sz="3600" dirty="0">
                <a:latin typeface="+mn-lt"/>
              </a:rPr>
              <a:t> </a:t>
            </a:r>
            <a:r>
              <a:rPr lang="es-ES" sz="3600" dirty="0" err="1">
                <a:latin typeface="+mn-lt"/>
              </a:rPr>
              <a:t>Development</a:t>
            </a:r>
            <a:endParaRPr lang="es-ES" sz="3600" dirty="0">
              <a:latin typeface="+mn-lt"/>
            </a:endParaRPr>
          </a:p>
          <a:p>
            <a:pPr eaLnBrk="1" hangingPunct="1"/>
            <a:endParaRPr lang="en-US" sz="3200" dirty="0">
              <a:latin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63039" y="4750101"/>
            <a:ext cx="41132760" cy="73629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References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463039" y="11797742"/>
            <a:ext cx="41132760" cy="73517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Legal, Social and Ethical Issues</a:t>
            </a:r>
          </a:p>
        </p:txBody>
      </p:sp>
      <p:sp>
        <p:nvSpPr>
          <p:cNvPr id="46" name="Text Box 194"/>
          <p:cNvSpPr txBox="1">
            <a:spLocks noChangeArrowheads="1"/>
          </p:cNvSpPr>
          <p:nvPr/>
        </p:nvSpPr>
        <p:spPr bwMode="auto">
          <a:xfrm>
            <a:off x="1463038" y="21353675"/>
            <a:ext cx="41132761" cy="642122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37137" tIns="137137" rIns="137137" bIns="137137">
            <a:no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3600" b="1" dirty="0">
                <a:latin typeface="+mn-lt"/>
              </a:rPr>
              <a:t>Programming:</a:t>
            </a:r>
          </a:p>
          <a:p>
            <a:pPr algn="just" eaLnBrk="1" hangingPunct="1"/>
            <a:r>
              <a:rPr lang="en-US" sz="3600" dirty="0">
                <a:latin typeface="+mn-lt"/>
              </a:rPr>
              <a:t>From the programming perspective I will advance in deep with Unreal Engine and C++. Which is something core for an game programmer. Also the different ways to use procedural algorithms to improve the games creating a tool to facilitate the creation of terrains with a variety of customizable options. This combination allows working with an improvement of velocity when developing games. Affecting to a saving time on the level or map design.</a:t>
            </a:r>
          </a:p>
          <a:p>
            <a:pPr algn="just" eaLnBrk="1" hangingPunct="1"/>
            <a:endParaRPr lang="en-US" sz="3600" dirty="0">
              <a:latin typeface="+mn-lt"/>
            </a:endParaRPr>
          </a:p>
          <a:p>
            <a:pPr algn="just" eaLnBrk="1" hangingPunct="1"/>
            <a:r>
              <a:rPr lang="en-US" sz="3600" b="1" dirty="0">
                <a:latin typeface="+mn-lt"/>
              </a:rPr>
              <a:t>Soft Skills:</a:t>
            </a:r>
          </a:p>
          <a:p>
            <a:pPr algn="just" eaLnBrk="1" hangingPunct="1"/>
            <a:r>
              <a:rPr lang="en-US" sz="3600" dirty="0">
                <a:latin typeface="+mn-lt"/>
              </a:rPr>
              <a:t>My project requires a lot of research in how works the procedural algorithms, how can I use this algorithms to create a procedural terrain with assets distribution and biomes generation. Searching for information is one of the core skills as achieving my goals requires a lot of reading and the Testing is as well very important to find the most efficient way to implement this.</a:t>
            </a:r>
          </a:p>
          <a:p>
            <a:pPr algn="just" eaLnBrk="1" hangingPunct="1"/>
            <a:endParaRPr lang="en-US" sz="3600" dirty="0">
              <a:latin typeface="+mn-lt"/>
            </a:endParaRPr>
          </a:p>
          <a:p>
            <a:pPr algn="just" eaLnBrk="1" hangingPunct="1"/>
            <a:r>
              <a:rPr lang="en-US" sz="3600" b="1" dirty="0">
                <a:latin typeface="+mn-lt"/>
              </a:rPr>
              <a:t>Other Skills:</a:t>
            </a:r>
          </a:p>
          <a:p>
            <a:pPr algn="just" eaLnBrk="1" hangingPunct="1"/>
            <a:r>
              <a:rPr lang="en-US" sz="3600" dirty="0">
                <a:latin typeface="+mn-lt"/>
              </a:rPr>
              <a:t>Other skills I expect to improve are the verbal presentation, the academic writing, and the self-learning. All of the above is essential in this industry and my future career.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63039" y="20686319"/>
            <a:ext cx="41132760" cy="685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Professional Skills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9F7FE21-E388-42CA-8A15-E76DB7475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89" y="698224"/>
            <a:ext cx="28575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6EB77B5-3579-4738-BD81-E1D99801B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290" y="698224"/>
            <a:ext cx="28575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2499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3163</TotalTime>
  <Words>1028</Words>
  <Application>Microsoft Office PowerPoint</Application>
  <PresentationFormat>Personalizado</PresentationFormat>
  <Paragraphs>89</Paragraphs>
  <Slides>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Corbel</vt:lpstr>
      <vt:lpstr>Office Theme</vt:lpstr>
      <vt:lpstr>Presentación de PowerPoint</vt:lpstr>
      <vt:lpstr>Presentación de PowerPoint</vt:lpstr>
    </vt:vector>
  </TitlesOfParts>
  <Company>Genigraphics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36x48 Tri-Fold</dc:title>
  <dc:creator>Jay Larson</dc:creator>
  <dc:description>Quality poster printing
www.genigraphics.com
1-800-790-4001</dc:description>
  <cp:lastModifiedBy>Oriol Clariana</cp:lastModifiedBy>
  <cp:revision>121</cp:revision>
  <cp:lastPrinted>2013-02-12T02:21:55Z</cp:lastPrinted>
  <dcterms:created xsi:type="dcterms:W3CDTF">2013-02-10T21:14:48Z</dcterms:created>
  <dcterms:modified xsi:type="dcterms:W3CDTF">2019-02-18T20:58:21Z</dcterms:modified>
</cp:coreProperties>
</file>